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3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1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12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685800" y="1524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343400" y="1524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5120" algn="l" rtl="0">
              <a:spcBef>
                <a:spcPts val="480"/>
              </a:spcBef>
              <a:spcAft>
                <a:spcPts val="0"/>
              </a:spcAft>
              <a:buClr>
                <a:srgbClr val="953734"/>
              </a:buClr>
              <a:buSzPts val="1520"/>
              <a:buFont typeface="Calibri"/>
              <a:buChar char="●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9719" algn="l" rtl="0">
              <a:spcBef>
                <a:spcPts val="480"/>
              </a:spcBef>
              <a:spcAft>
                <a:spcPts val="0"/>
              </a:spcAft>
              <a:buClr>
                <a:srgbClr val="953734"/>
              </a:buClr>
              <a:buSzPts val="1120"/>
              <a:buFont typeface="Noto Sans Symbols"/>
              <a:buChar char="■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9719" algn="l" rtl="0">
              <a:spcBef>
                <a:spcPts val="480"/>
              </a:spcBef>
              <a:spcAft>
                <a:spcPts val="0"/>
              </a:spcAft>
              <a:buClr>
                <a:srgbClr val="953734"/>
              </a:buClr>
              <a:buSzPts val="1120"/>
              <a:buFont typeface="Noto Sans Symbols"/>
              <a:buChar char="✹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685800" y="8610600"/>
            <a:ext cx="2743200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435475" y="8666163"/>
            <a:ext cx="1736725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69134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34950" lvl="1" indent="0" algn="l" rtl="0">
              <a:spcBef>
                <a:spcPts val="0"/>
              </a:spcBef>
              <a:spcAft>
                <a:spcPts val="0"/>
              </a:spcAft>
              <a:buSzPts val="1120"/>
              <a:buNone/>
            </a:pPr>
            <a:endParaRPr b="1"/>
          </a:p>
          <a:p>
            <a:pPr marL="234950" lvl="1" indent="0" algn="l" rtl="0">
              <a:spcBef>
                <a:spcPts val="480"/>
              </a:spcBef>
              <a:spcAft>
                <a:spcPts val="0"/>
              </a:spcAft>
              <a:buSzPts val="1120"/>
              <a:buNone/>
            </a:pPr>
            <a:endParaRPr b="1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1520"/>
              <a:buNone/>
            </a:pPr>
            <a:endParaRPr b="1"/>
          </a:p>
          <a:p>
            <a:pPr marL="169863" lvl="0" indent="-73343" algn="l" rtl="0">
              <a:spcBef>
                <a:spcPts val="480"/>
              </a:spcBef>
              <a:spcAft>
                <a:spcPts val="0"/>
              </a:spcAft>
              <a:buSzPts val="1520"/>
              <a:buNone/>
            </a:pPr>
            <a:endParaRPr/>
          </a:p>
        </p:txBody>
      </p:sp>
      <p:sp>
        <p:nvSpPr>
          <p:cNvPr id="75" name="Google Shape;75;p1:notes"/>
          <p:cNvSpPr txBox="1">
            <a:spLocks noGrp="1"/>
          </p:cNvSpPr>
          <p:nvPr>
            <p:ph type="sldNum" idx="12"/>
          </p:nvPr>
        </p:nvSpPr>
        <p:spPr>
          <a:xfrm>
            <a:off x="4435475" y="8666163"/>
            <a:ext cx="1736725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1156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6398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5185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1639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 w="9525" cap="flat" cmpd="sng">
            <a:solidFill>
              <a:srgbClr val="CF21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240"/>
              <a:buNone/>
              <a:defRPr sz="3200">
                <a:solidFill>
                  <a:schemeClr val="lt1"/>
                </a:solidFill>
              </a:defRPr>
            </a:lvl1pPr>
            <a:lvl2pPr lvl="1" algn="ctr">
              <a:spcBef>
                <a:spcPts val="900"/>
              </a:spcBef>
              <a:spcAft>
                <a:spcPts val="0"/>
              </a:spcAft>
              <a:buSzPts val="30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4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2"/>
          </p:nvPr>
        </p:nvSpPr>
        <p:spPr>
          <a:xfrm>
            <a:off x="6396039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body" idx="3"/>
          </p:nvPr>
        </p:nvSpPr>
        <p:spPr>
          <a:xfrm>
            <a:off x="1270001" y="2174876"/>
            <a:ext cx="4664075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4"/>
          </p:nvPr>
        </p:nvSpPr>
        <p:spPr>
          <a:xfrm>
            <a:off x="6408616" y="2174876"/>
            <a:ext cx="4663440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ver">
  <p:cSld name="Text Ov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>
            <a:off x="1278833" y="1761434"/>
            <a:ext cx="9753600" cy="222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body" idx="2"/>
          </p:nvPr>
        </p:nvSpPr>
        <p:spPr>
          <a:xfrm>
            <a:off x="1278467" y="4108451"/>
            <a:ext cx="9753600" cy="178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Bar">
  <p:cSld name="Side Ba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1298941" y="6265305"/>
            <a:ext cx="518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8"/>
          <p:cNvSpPr/>
          <p:nvPr/>
        </p:nvSpPr>
        <p:spPr>
          <a:xfrm rot="-54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 rot="-5400000">
            <a:off x="-2255517" y="2278380"/>
            <a:ext cx="57302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8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NJ AARP TaxAide State Meeting 2018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93B690C-BBC0-AB42-87A5-D18F9DC3105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214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" name="Google Shape;13;p1" descr="AARPF_Logo w Tag.eps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433788" y="6174258"/>
            <a:ext cx="3148613" cy="54721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1800"/>
              </a:spcBef>
              <a:spcAft>
                <a:spcPts val="0"/>
              </a:spcAft>
              <a:buClr>
                <a:srgbClr val="CF2124"/>
              </a:buClr>
              <a:buSzPts val="224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900"/>
              </a:spcBef>
              <a:spcAft>
                <a:spcPts val="0"/>
              </a:spcAft>
              <a:buClr>
                <a:srgbClr val="CF2124"/>
              </a:buClr>
              <a:buSzPts val="3080"/>
              <a:buFont typeface="Calibri"/>
              <a:buChar char="─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6239" algn="l" rtl="0">
              <a:spcBef>
                <a:spcPts val="600"/>
              </a:spcBef>
              <a:spcAft>
                <a:spcPts val="0"/>
              </a:spcAft>
              <a:buClr>
                <a:srgbClr val="55493F"/>
              </a:buClr>
              <a:buSzPts val="26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1" descr="AARPF_Logo w Tag.eps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433787" y="6174258"/>
            <a:ext cx="3148613" cy="54721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6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1067">
          <p15:clr>
            <a:srgbClr val="F26B43"/>
          </p15:clr>
        </p15:guide>
        <p15:guide id="2" pos="683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pos="800">
          <p15:clr>
            <a:srgbClr val="F26B43"/>
          </p15:clr>
        </p15:guide>
        <p15:guide id="5" orient="horz" pos="1344">
          <p15:clr>
            <a:srgbClr val="F26B43"/>
          </p15:clr>
        </p15:guide>
        <p15:guide id="6" pos="512">
          <p15:clr>
            <a:srgbClr val="F26B43"/>
          </p15:clr>
        </p15:guide>
        <p15:guide id="7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/>
              <a:t>New Jersey Slides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/>
              <a:t>Tax Year 2018</a:t>
            </a:r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Other Income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NJ AARP TaxAide State Meeting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10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272209"/>
            <a:ext cx="10119754" cy="5358219"/>
          </a:xfrm>
        </p:spPr>
        <p:txBody>
          <a:bodyPr>
            <a:noAutofit/>
          </a:bodyPr>
          <a:lstStyle/>
          <a:p>
            <a:pPr marL="6361" indent="0">
              <a:buNone/>
            </a:pPr>
            <a:r>
              <a:rPr lang="en-US" sz="2500" dirty="0"/>
              <a:t>Objective is to reduce total itemized deductions by amount of recoveries</a:t>
            </a:r>
          </a:p>
          <a:p>
            <a:pPr marL="6361" indent="0">
              <a:buNone/>
            </a:pPr>
            <a:r>
              <a:rPr lang="en-US" sz="2500" dirty="0"/>
              <a:t>Scenario 3 </a:t>
            </a:r>
            <a:r>
              <a:rPr lang="en-US" sz="2500" b="1" dirty="0"/>
              <a:t>Property Taxes increased by </a:t>
            </a:r>
            <a:r>
              <a:rPr lang="en-US" sz="2500" b="1" dirty="0" smtClean="0"/>
              <a:t>6,000 </a:t>
            </a:r>
            <a:r>
              <a:rPr lang="en-US" sz="2500" b="1" dirty="0"/>
              <a:t>to </a:t>
            </a:r>
            <a:r>
              <a:rPr lang="en-US" sz="2500" b="1" dirty="0" smtClean="0"/>
              <a:t>10,500</a:t>
            </a:r>
            <a:endParaRPr lang="en-US" sz="2500" b="1" dirty="0"/>
          </a:p>
          <a:p>
            <a:pPr marL="6361" indent="0">
              <a:spcBef>
                <a:spcPts val="0"/>
              </a:spcBef>
              <a:buNone/>
            </a:pPr>
            <a:r>
              <a:rPr lang="en-US" sz="2500" dirty="0"/>
              <a:t>-  State Income Tax (line 5)                                                       </a:t>
            </a:r>
            <a:r>
              <a:rPr lang="en-US" sz="2500" dirty="0" smtClean="0"/>
              <a:t>  </a:t>
            </a:r>
            <a:r>
              <a:rPr lang="en-US" sz="2500" dirty="0" smtClean="0"/>
              <a:t>5,000</a:t>
            </a:r>
            <a:endParaRPr lang="en-US" sz="2500" dirty="0"/>
          </a:p>
          <a:p>
            <a:pPr marL="86360" indent="0">
              <a:spcBef>
                <a:spcPts val="0"/>
              </a:spcBef>
              <a:buNone/>
            </a:pPr>
            <a:r>
              <a:rPr lang="en-US" sz="2500" dirty="0"/>
              <a:t>-  Property Taxes (line 6 before recoveries)                        </a:t>
            </a:r>
            <a:r>
              <a:rPr lang="en-US" sz="2500" dirty="0" smtClean="0"/>
              <a:t> </a:t>
            </a:r>
            <a:r>
              <a:rPr lang="en-US" sz="2500" dirty="0" smtClean="0"/>
              <a:t>10,500                                        </a:t>
            </a:r>
            <a:endParaRPr lang="en-US" sz="2500" dirty="0"/>
          </a:p>
          <a:p>
            <a:pPr marL="86360" indent="0">
              <a:spcBef>
                <a:spcPts val="0"/>
              </a:spcBef>
              <a:buNone/>
            </a:pPr>
            <a:r>
              <a:rPr lang="en-US" sz="2500" dirty="0"/>
              <a:t>-  Total of line 5 + 6 = 15500 (but capped at 10000)              </a:t>
            </a:r>
          </a:p>
          <a:p>
            <a:pPr marL="86360" indent="0">
              <a:spcBef>
                <a:spcPts val="0"/>
              </a:spcBef>
              <a:buNone/>
            </a:pPr>
            <a:r>
              <a:rPr lang="en-US" sz="2500" dirty="0"/>
              <a:t>-  Charity                                                                                      </a:t>
            </a:r>
            <a:r>
              <a:rPr lang="en-US" sz="2500" dirty="0" smtClean="0"/>
              <a:t>  </a:t>
            </a:r>
            <a:r>
              <a:rPr lang="en-US" sz="2500" dirty="0" smtClean="0"/>
              <a:t>3,500</a:t>
            </a:r>
            <a:endParaRPr lang="en-US" sz="2500" dirty="0"/>
          </a:p>
          <a:p>
            <a:pPr marL="86360" indent="0">
              <a:spcBef>
                <a:spcPts val="0"/>
              </a:spcBef>
              <a:buNone/>
            </a:pPr>
            <a:r>
              <a:rPr lang="en-US" sz="2500" dirty="0"/>
              <a:t>-  Total Itemized Deductions                                                    </a:t>
            </a:r>
            <a:r>
              <a:rPr lang="en-US" sz="2500" dirty="0" smtClean="0"/>
              <a:t>13,500                                      </a:t>
            </a:r>
            <a:r>
              <a:rPr lang="en-US" sz="2500" dirty="0"/>
              <a:t>If Taxable Recoveries = 1000</a:t>
            </a:r>
          </a:p>
          <a:p>
            <a:pPr marL="6361" indent="0">
              <a:spcBef>
                <a:spcPts val="0"/>
              </a:spcBef>
              <a:buNone/>
            </a:pPr>
            <a:r>
              <a:rPr lang="en-US" sz="2500" dirty="0"/>
              <a:t>-  Netted Property Taxes (line 6 net of recoveries)                 </a:t>
            </a:r>
            <a:r>
              <a:rPr lang="en-US" sz="2500" dirty="0" smtClean="0"/>
              <a:t>9,500</a:t>
            </a:r>
            <a:endParaRPr lang="en-US" sz="2500" dirty="0"/>
          </a:p>
          <a:p>
            <a:pPr marL="86360" indent="0">
              <a:spcBef>
                <a:spcPts val="0"/>
              </a:spcBef>
              <a:buNone/>
            </a:pPr>
            <a:r>
              <a:rPr lang="en-US" sz="2500" dirty="0"/>
              <a:t>-  Total of Line 5 + 6 = 14500 (but capped at 10000)</a:t>
            </a:r>
          </a:p>
          <a:p>
            <a:pPr marL="6361" indent="0">
              <a:spcBef>
                <a:spcPts val="0"/>
              </a:spcBef>
              <a:buNone/>
            </a:pPr>
            <a:r>
              <a:rPr lang="en-US" sz="2500" dirty="0"/>
              <a:t>-  New Total Itemized Deductions                                           </a:t>
            </a:r>
            <a:r>
              <a:rPr lang="en-US" sz="2500" dirty="0" smtClean="0"/>
              <a:t> 13,500</a:t>
            </a:r>
            <a:endParaRPr lang="en-US" sz="2500" dirty="0"/>
          </a:p>
          <a:p>
            <a:pPr marL="6361" indent="0">
              <a:spcBef>
                <a:spcPts val="0"/>
              </a:spcBef>
              <a:buNone/>
            </a:pPr>
            <a:r>
              <a:rPr lang="en-US" sz="2500" b="1" dirty="0"/>
              <a:t>TOTAL ITEMIZED DEDUCTIONS NOT REDUCED AT ALL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2" y="28835"/>
            <a:ext cx="10462589" cy="1143000"/>
          </a:xfrm>
        </p:spPr>
        <p:txBody>
          <a:bodyPr>
            <a:normAutofit fontScale="90000"/>
          </a:bodyPr>
          <a:lstStyle/>
          <a:p>
            <a:r>
              <a:rPr lang="en-US" sz="4500" dirty="0"/>
              <a:t>Examples:  Calculating Net Property Taxes on Schedule 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2926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4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– TY2018</a:t>
            </a:r>
            <a:endParaRPr/>
          </a:p>
        </p:txBody>
      </p:sp>
      <p:sp>
        <p:nvSpPr>
          <p:cNvPr id="124" name="Google Shape;124;p14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125" name="Google Shape;125;p14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97663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-US" sz="3000"/>
              <a:t>1099-C income is </a:t>
            </a:r>
            <a:r>
              <a:rPr lang="en-US" sz="3000" b="1" u="sng"/>
              <a:t>not taxable </a:t>
            </a:r>
            <a:r>
              <a:rPr lang="en-US" sz="3000"/>
              <a:t>in NJ  </a:t>
            </a:r>
            <a:endParaRPr/>
          </a:p>
          <a:p>
            <a:pPr marL="914400" lvl="1" indent="-338138" algn="l" rtl="0">
              <a:spcBef>
                <a:spcPts val="900"/>
              </a:spcBef>
              <a:spcAft>
                <a:spcPts val="0"/>
              </a:spcAft>
              <a:buSzPts val="2860"/>
              <a:buChar char="─"/>
            </a:pPr>
            <a:r>
              <a:rPr lang="en-US" sz="2600"/>
              <a:t>TaxSlayer automatically excludes cancellation of debt income from NJ Other Income </a:t>
            </a:r>
            <a:endParaRPr/>
          </a:p>
          <a:p>
            <a:pPr marL="341313" lvl="0" indent="-199073" algn="l" rtl="0"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/>
          </a:p>
        </p:txBody>
      </p:sp>
      <p:sp>
        <p:nvSpPr>
          <p:cNvPr id="126" name="Google Shape;126;p14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/>
              <a:t>Cancellation of Credit Card Debt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0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– TY2018</a:t>
            </a:r>
            <a:endParaRPr/>
          </a:p>
        </p:txBody>
      </p:sp>
      <p:sp>
        <p:nvSpPr>
          <p:cNvPr id="84" name="Google Shape;84;p10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100711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/>
              <a:t>NJ topics to be discussed</a:t>
            </a:r>
            <a:endParaRPr/>
          </a:p>
          <a:p>
            <a:pPr marL="914400" lvl="1" indent="-338138" algn="l" rtl="0">
              <a:spcBef>
                <a:spcPts val="900"/>
              </a:spcBef>
              <a:spcAft>
                <a:spcPts val="0"/>
              </a:spcAft>
              <a:buSzPts val="3080"/>
              <a:buChar char="─"/>
            </a:pPr>
            <a:r>
              <a:rPr lang="en-US"/>
              <a:t>NJ Gambling Income</a:t>
            </a:r>
            <a:endParaRPr/>
          </a:p>
          <a:p>
            <a:pPr marL="914400" lvl="1" indent="-338138" algn="l" rtl="0">
              <a:spcBef>
                <a:spcPts val="900"/>
              </a:spcBef>
              <a:spcAft>
                <a:spcPts val="0"/>
              </a:spcAft>
              <a:buSzPts val="3080"/>
              <a:buChar char="─"/>
            </a:pPr>
            <a:r>
              <a:rPr lang="en-US"/>
              <a:t>NJ Property Tax Recoveries</a:t>
            </a:r>
            <a:endParaRPr/>
          </a:p>
          <a:p>
            <a:pPr marL="914400" lvl="1" indent="-338138" algn="l" rtl="0">
              <a:spcBef>
                <a:spcPts val="900"/>
              </a:spcBef>
              <a:spcAft>
                <a:spcPts val="0"/>
              </a:spcAft>
              <a:buSzPts val="3080"/>
              <a:buChar char="─"/>
            </a:pPr>
            <a:r>
              <a:rPr lang="en-US"/>
              <a:t>Cancellation of Credit Card Debt</a:t>
            </a:r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/>
              <a:t>Other Income – NJ Topics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– TY2018</a:t>
            </a:r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087585" y="1600200"/>
            <a:ext cx="9994900" cy="3302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10"/>
              <a:buChar char="■"/>
            </a:pPr>
            <a:r>
              <a:rPr lang="en-US" sz="2300" dirty="0"/>
              <a:t>Losses are deducted from winnings before reporting the net on NJ 1040 Line </a:t>
            </a:r>
            <a:r>
              <a:rPr lang="en-US" sz="2300" dirty="0" smtClean="0"/>
              <a:t>24 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200"/>
              <a:buChar char="─"/>
            </a:pPr>
            <a:r>
              <a:rPr lang="en-US" sz="2000" dirty="0"/>
              <a:t>NJ Lottery winnings of $10,000 or less per occurrence are not taxable in NJ; anything above $10,000, total amount is taxable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200"/>
              <a:buChar char="─"/>
            </a:pPr>
            <a:r>
              <a:rPr lang="en-US" sz="2000" dirty="0"/>
              <a:t>Lottery winnings from other states are fully taxable</a:t>
            </a:r>
            <a:endParaRPr dirty="0"/>
          </a:p>
          <a:p>
            <a:pPr marL="341313" lvl="0" indent="-341313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10"/>
              <a:buChar char="■"/>
            </a:pPr>
            <a:r>
              <a:rPr lang="en-US" sz="2300" dirty="0"/>
              <a:t>Winnings/losses </a:t>
            </a:r>
            <a:r>
              <a:rPr lang="en-US" sz="2300" dirty="0" smtClean="0"/>
              <a:t>entered into the W-2G screen of the Federal return will automatically </a:t>
            </a:r>
            <a:r>
              <a:rPr lang="en-US" sz="2300" dirty="0"/>
              <a:t>flow through from Federal to NJ return</a:t>
            </a:r>
            <a:endParaRPr dirty="0"/>
          </a:p>
          <a:p>
            <a:pPr marL="341313" lvl="0" indent="-341313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10"/>
              <a:buChar char="■"/>
            </a:pPr>
            <a:r>
              <a:rPr lang="en-US" sz="2300" dirty="0">
                <a:solidFill>
                  <a:srgbClr val="FF0000"/>
                </a:solidFill>
              </a:rPr>
              <a:t>Capture gambling information in NJ Checklist Income Subject to Tax section for later entry in the TaxSlayer State section</a:t>
            </a:r>
            <a:endParaRPr sz="2300" dirty="0">
              <a:solidFill>
                <a:srgbClr val="FF0000"/>
              </a:solidFill>
            </a:endParaRPr>
          </a:p>
        </p:txBody>
      </p:sp>
      <p:sp>
        <p:nvSpPr>
          <p:cNvPr id="94" name="Google Shape;94;p1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/>
              <a:t>NJ Gambling Income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NJ AARP TaxAide State Meeting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272210"/>
            <a:ext cx="10119754" cy="48105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Process for handling property tax </a:t>
            </a:r>
            <a:r>
              <a:rPr lang="en-US" dirty="0" smtClean="0"/>
              <a:t>rebates </a:t>
            </a:r>
            <a:r>
              <a:rPr lang="en-US" dirty="0"/>
              <a:t>received in current tax year for property taxes paid in a previous year</a:t>
            </a:r>
          </a:p>
          <a:p>
            <a:pPr lvl="1"/>
            <a:r>
              <a:rPr lang="en-US" dirty="0"/>
              <a:t>Includes Property Tax Reimbursement (PTR) and HB</a:t>
            </a:r>
          </a:p>
          <a:p>
            <a:r>
              <a:rPr lang="en-US" dirty="0"/>
              <a:t>Rebate is considered a recovery if taxpayer received a tax benefit in the prior year by claiming property taxes as an itemized deduction on Schedule A line 6</a:t>
            </a:r>
          </a:p>
          <a:p>
            <a:pPr lvl="1"/>
            <a:r>
              <a:rPr lang="en-US" dirty="0"/>
              <a:t>PTR – taxpayer itemized last </a:t>
            </a:r>
            <a:r>
              <a:rPr lang="en-US" dirty="0" smtClean="0"/>
              <a:t>year</a:t>
            </a:r>
            <a:endParaRPr lang="en-US" dirty="0"/>
          </a:p>
          <a:p>
            <a:pPr lvl="1"/>
            <a:r>
              <a:rPr lang="en-US" dirty="0"/>
              <a:t>HB – taxpayer itemized 3 years ago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Property Tax Recoveries</a:t>
            </a:r>
          </a:p>
        </p:txBody>
      </p:sp>
    </p:spTree>
    <p:extLst>
      <p:ext uri="{BB962C8B-B14F-4D97-AF65-F5344CB8AC3E}">
        <p14:creationId xmlns:p14="http://schemas.microsoft.com/office/powerpoint/2010/main" val="55514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NJ AARP TaxAide State Meeting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272210"/>
            <a:ext cx="10119754" cy="48105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no recovery because taxpayer did not itemize in appropriate prior year, then ignore rebates received</a:t>
            </a:r>
          </a:p>
          <a:p>
            <a:r>
              <a:rPr lang="en-US" dirty="0"/>
              <a:t>If rebate is a recovery, then must determine taxable amount and declare it as Other Income on new Schedule 1 line 21                                   </a:t>
            </a:r>
            <a:r>
              <a:rPr lang="en-US" dirty="0">
                <a:solidFill>
                  <a:srgbClr val="FF0000"/>
                </a:solidFill>
              </a:rPr>
              <a:t>NEW</a:t>
            </a:r>
          </a:p>
          <a:p>
            <a:pPr lvl="1"/>
            <a:r>
              <a:rPr lang="en-US" dirty="0" smtClean="0"/>
              <a:t>PTR </a:t>
            </a:r>
            <a:r>
              <a:rPr lang="en-US" dirty="0"/>
              <a:t>- use State Tax Refund Worksheet to determine taxable amount</a:t>
            </a:r>
          </a:p>
          <a:p>
            <a:pPr lvl="1"/>
            <a:r>
              <a:rPr lang="en-US" dirty="0"/>
              <a:t>HB – cannot use State Tax Refund Worksheet for taxes paid 3 years ago, so whole HB is taxable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</a:t>
            </a:r>
            <a:r>
              <a:rPr lang="en-US" dirty="0"/>
              <a:t>Rebate </a:t>
            </a:r>
            <a:r>
              <a:rPr lang="en-US" dirty="0" smtClean="0"/>
              <a:t>a Recovery?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52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NJ AARP TaxAide State Meeting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272210"/>
            <a:ext cx="10119754" cy="4810538"/>
          </a:xfrm>
        </p:spPr>
        <p:txBody>
          <a:bodyPr>
            <a:normAutofit fontScale="77500" lnSpcReduction="20000"/>
          </a:bodyPr>
          <a:lstStyle/>
          <a:p>
            <a:r>
              <a:rPr lang="en-US" sz="4900" dirty="0"/>
              <a:t>Last year, we first tried to net the recovery amount against current year property taxes on Schedule A.  Only if netting not possible, then declare as Other </a:t>
            </a:r>
            <a:r>
              <a:rPr lang="en-US" sz="4900" dirty="0" smtClean="0"/>
              <a:t>Income</a:t>
            </a:r>
          </a:p>
          <a:p>
            <a:pPr lvl="1"/>
            <a:r>
              <a:rPr lang="en-US" dirty="0" smtClean="0"/>
              <a:t>Objective of netting was to reduce total itemized deductions by the amount of the taxable recoveries </a:t>
            </a:r>
            <a:endParaRPr lang="en-US" dirty="0"/>
          </a:p>
          <a:p>
            <a:r>
              <a:rPr lang="en-US" sz="4900" dirty="0"/>
              <a:t>This year, recommendation is not to net on Schedule A, but to declare </a:t>
            </a:r>
            <a:r>
              <a:rPr lang="en-US" sz="4900" u="sng" dirty="0"/>
              <a:t>all</a:t>
            </a:r>
            <a:r>
              <a:rPr lang="en-US" sz="4900" dirty="0"/>
              <a:t> taxable recoveries as Other Income.  Why</a:t>
            </a:r>
            <a:r>
              <a:rPr lang="en-US" sz="4900" dirty="0" smtClean="0"/>
              <a:t>?</a:t>
            </a:r>
            <a:endParaRPr lang="en-US" sz="49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/>
              <a:t>Why Change in Process from Last Year?</a:t>
            </a:r>
          </a:p>
        </p:txBody>
      </p:sp>
    </p:spTree>
    <p:extLst>
      <p:ext uri="{BB962C8B-B14F-4D97-AF65-F5344CB8AC3E}">
        <p14:creationId xmlns:p14="http://schemas.microsoft.com/office/powerpoint/2010/main" val="216734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NJ AARP TaxAide State Meeting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272210"/>
            <a:ext cx="10119754" cy="4810538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Under new tax law, most of our taxpayers will claim standard deduction in 2018 and not itemize.  Therefore, cannot net on Schedule A</a:t>
            </a:r>
          </a:p>
          <a:p>
            <a:pPr lvl="1"/>
            <a:r>
              <a:rPr lang="en-US" dirty="0" smtClean="0"/>
              <a:t>Under </a:t>
            </a:r>
            <a:r>
              <a:rPr lang="en-US" dirty="0"/>
              <a:t>new tax law for Schedule A, the total of state income tax/sales tax (line 5) +  property taxes (line 6) is capped at $10,000.  Becomes extremely difficult to calculate the correct amount of net property tax to declare </a:t>
            </a:r>
            <a:r>
              <a:rPr lang="en-US" dirty="0" smtClean="0"/>
              <a:t>that will reduce total itemized deductions by the amount of the taxable recoveries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2" y="28835"/>
            <a:ext cx="10462589" cy="1143000"/>
          </a:xfrm>
        </p:spPr>
        <p:txBody>
          <a:bodyPr>
            <a:normAutofit fontScale="90000"/>
          </a:bodyPr>
          <a:lstStyle/>
          <a:p>
            <a:r>
              <a:rPr lang="en-US" sz="4500" dirty="0"/>
              <a:t>Why Change in Process from Last Year? </a:t>
            </a:r>
            <a:r>
              <a:rPr lang="en-US" sz="4000" dirty="0"/>
              <a:t>(cont’d)  </a:t>
            </a:r>
          </a:p>
        </p:txBody>
      </p:sp>
    </p:spTree>
    <p:extLst>
      <p:ext uri="{BB962C8B-B14F-4D97-AF65-F5344CB8AC3E}">
        <p14:creationId xmlns:p14="http://schemas.microsoft.com/office/powerpoint/2010/main" val="388449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NJ AARP TaxAide State Meeting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830179" y="1272210"/>
            <a:ext cx="10356377" cy="4810538"/>
          </a:xfrm>
        </p:spPr>
        <p:txBody>
          <a:bodyPr>
            <a:normAutofit fontScale="77500" lnSpcReduction="20000"/>
          </a:bodyPr>
          <a:lstStyle/>
          <a:p>
            <a:pPr marL="6361" indent="0">
              <a:buNone/>
            </a:pPr>
            <a:r>
              <a:rPr lang="en-US" dirty="0" smtClean="0"/>
              <a:t>Objective </a:t>
            </a:r>
            <a:r>
              <a:rPr lang="en-US" dirty="0"/>
              <a:t>is to reduce total itemized deductions by amount of recoveries</a:t>
            </a:r>
          </a:p>
          <a:p>
            <a:pPr marL="6361" indent="0">
              <a:buNone/>
            </a:pPr>
            <a:r>
              <a:rPr lang="en-US" dirty="0"/>
              <a:t>Scenario 1  </a:t>
            </a:r>
            <a:r>
              <a:rPr lang="en-US" b="1" dirty="0"/>
              <a:t>Property Taxes </a:t>
            </a:r>
            <a:r>
              <a:rPr lang="en-US" b="1" dirty="0" smtClean="0"/>
              <a:t>4,500</a:t>
            </a:r>
            <a:endParaRPr lang="en-US" dirty="0"/>
          </a:p>
          <a:p>
            <a:pPr marL="6361" indent="0">
              <a:spcBef>
                <a:spcPts val="0"/>
              </a:spcBef>
              <a:buNone/>
            </a:pPr>
            <a:r>
              <a:rPr lang="en-US" dirty="0" smtClean="0"/>
              <a:t> -  </a:t>
            </a:r>
            <a:r>
              <a:rPr lang="en-US" dirty="0"/>
              <a:t>State Income Tax (line 5)                                              </a:t>
            </a:r>
            <a:r>
              <a:rPr lang="en-US" dirty="0" smtClean="0"/>
              <a:t>   5,000</a:t>
            </a:r>
            <a:endParaRPr lang="en-US" dirty="0"/>
          </a:p>
          <a:p>
            <a:pPr marL="86360" indent="0">
              <a:spcBef>
                <a:spcPts val="0"/>
              </a:spcBef>
              <a:buNone/>
            </a:pPr>
            <a:r>
              <a:rPr lang="en-US" dirty="0"/>
              <a:t>-  Property Taxes (line 6 before recoveries)         </a:t>
            </a:r>
            <a:r>
              <a:rPr lang="en-US" dirty="0" smtClean="0"/>
              <a:t>           4,500                         </a:t>
            </a:r>
            <a:endParaRPr lang="en-US" dirty="0"/>
          </a:p>
          <a:p>
            <a:pPr marL="86360" indent="0">
              <a:spcBef>
                <a:spcPts val="0"/>
              </a:spcBef>
              <a:buNone/>
            </a:pPr>
            <a:r>
              <a:rPr lang="en-US" dirty="0"/>
              <a:t>-  Total of line 5 + 6 = 9500 (under cap)                            </a:t>
            </a:r>
          </a:p>
          <a:p>
            <a:pPr marL="86360" indent="0">
              <a:spcBef>
                <a:spcPts val="0"/>
              </a:spcBef>
              <a:buNone/>
            </a:pPr>
            <a:r>
              <a:rPr lang="en-US" dirty="0"/>
              <a:t>-  Charity                                                                              </a:t>
            </a:r>
            <a:r>
              <a:rPr lang="en-US" dirty="0" smtClean="0"/>
              <a:t>  3,500</a:t>
            </a:r>
            <a:endParaRPr lang="en-US" dirty="0"/>
          </a:p>
          <a:p>
            <a:pPr marL="86360" indent="0">
              <a:spcBef>
                <a:spcPts val="0"/>
              </a:spcBef>
              <a:buNone/>
            </a:pPr>
            <a:r>
              <a:rPr lang="en-US" dirty="0"/>
              <a:t>-  Total Itemized Deductions                                            </a:t>
            </a:r>
            <a:r>
              <a:rPr lang="en-US" b="1" dirty="0" smtClean="0"/>
              <a:t>13,000</a:t>
            </a:r>
            <a:r>
              <a:rPr lang="en-US" dirty="0" smtClean="0"/>
              <a:t>       </a:t>
            </a:r>
            <a:endParaRPr lang="en-US" dirty="0"/>
          </a:p>
          <a:p>
            <a:pPr marL="86360" indent="0">
              <a:spcBef>
                <a:spcPts val="0"/>
              </a:spcBef>
              <a:buNone/>
            </a:pPr>
            <a:r>
              <a:rPr lang="en-US" dirty="0"/>
              <a:t>If Taxable Recoveries = 1000</a:t>
            </a:r>
          </a:p>
          <a:p>
            <a:pPr marL="6361" indent="0">
              <a:spcBef>
                <a:spcPts val="0"/>
              </a:spcBef>
              <a:buNone/>
            </a:pPr>
            <a:r>
              <a:rPr lang="en-US" dirty="0"/>
              <a:t>-  Netted Property Taxes (line 6 net of recoveries)       </a:t>
            </a:r>
            <a:r>
              <a:rPr lang="en-US" dirty="0" smtClean="0"/>
              <a:t>  3,500</a:t>
            </a:r>
            <a:endParaRPr lang="en-US" dirty="0"/>
          </a:p>
          <a:p>
            <a:pPr marL="6361" indent="0">
              <a:spcBef>
                <a:spcPts val="0"/>
              </a:spcBef>
              <a:buNone/>
            </a:pPr>
            <a:r>
              <a:rPr lang="en-US" dirty="0"/>
              <a:t>-  Total of line 5 + 6 = 8500 (under cap)                       </a:t>
            </a:r>
          </a:p>
          <a:p>
            <a:pPr marL="6361" indent="0">
              <a:spcBef>
                <a:spcPts val="0"/>
              </a:spcBef>
              <a:buNone/>
            </a:pPr>
            <a:r>
              <a:rPr lang="en-US" dirty="0"/>
              <a:t>-  New Total Itemized Deductions                                </a:t>
            </a:r>
            <a:r>
              <a:rPr lang="en-US" dirty="0" smtClean="0"/>
              <a:t>    </a:t>
            </a:r>
            <a:r>
              <a:rPr lang="en-US" b="1" dirty="0" smtClean="0"/>
              <a:t>12,000</a:t>
            </a:r>
            <a:endParaRPr lang="en-US" b="1" dirty="0"/>
          </a:p>
          <a:p>
            <a:pPr indent="-450839">
              <a:spcBef>
                <a:spcPts val="0"/>
              </a:spcBef>
            </a:pPr>
            <a:endParaRPr lang="en-US" b="1" dirty="0"/>
          </a:p>
          <a:p>
            <a:pPr marL="6361" indent="0">
              <a:spcBef>
                <a:spcPts val="0"/>
              </a:spcBef>
              <a:buNone/>
            </a:pPr>
            <a:r>
              <a:rPr lang="en-US" b="1" dirty="0"/>
              <a:t>TOTAL ITEMIZED DEDUCTIONS REDUCED BY </a:t>
            </a:r>
            <a:r>
              <a:rPr lang="en-US" b="1" dirty="0" smtClean="0"/>
              <a:t>1,000</a:t>
            </a:r>
            <a:endParaRPr lang="en-US" b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2" y="28835"/>
            <a:ext cx="10462589" cy="1143000"/>
          </a:xfrm>
        </p:spPr>
        <p:txBody>
          <a:bodyPr>
            <a:normAutofit fontScale="90000"/>
          </a:bodyPr>
          <a:lstStyle/>
          <a:p>
            <a:r>
              <a:rPr lang="en-US" sz="4500" dirty="0"/>
              <a:t>Examples:  Calculating Net Property Taxes on Schedule 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7468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NJ AARP TaxAide State Meeting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45959" y="1171835"/>
            <a:ext cx="10783432" cy="5011251"/>
          </a:xfrm>
        </p:spPr>
        <p:txBody>
          <a:bodyPr>
            <a:noAutofit/>
          </a:bodyPr>
          <a:lstStyle/>
          <a:p>
            <a:pPr marL="6361" indent="0">
              <a:buNone/>
            </a:pPr>
            <a:r>
              <a:rPr lang="en-US" sz="2500" dirty="0"/>
              <a:t>Objective is to reduce total itemized deductions by amount of recoveries</a:t>
            </a:r>
          </a:p>
          <a:p>
            <a:pPr marL="6361" indent="0">
              <a:buNone/>
            </a:pPr>
            <a:r>
              <a:rPr lang="en-US" sz="2500" dirty="0"/>
              <a:t>Scenario 2 </a:t>
            </a:r>
            <a:r>
              <a:rPr lang="en-US" sz="2500" b="1" dirty="0"/>
              <a:t>Property Taxes Increased by </a:t>
            </a:r>
            <a:r>
              <a:rPr lang="en-US" sz="2500" b="1" dirty="0" smtClean="0"/>
              <a:t>1,000 </a:t>
            </a:r>
            <a:r>
              <a:rPr lang="en-US" sz="2500" b="1" dirty="0"/>
              <a:t>to </a:t>
            </a:r>
            <a:r>
              <a:rPr lang="en-US" sz="2500" b="1" dirty="0" smtClean="0"/>
              <a:t>5,500</a:t>
            </a:r>
            <a:endParaRPr lang="en-US" sz="2500" b="1" dirty="0"/>
          </a:p>
          <a:p>
            <a:pPr marL="6361" indent="0">
              <a:spcBef>
                <a:spcPts val="0"/>
              </a:spcBef>
              <a:buNone/>
            </a:pPr>
            <a:r>
              <a:rPr lang="en-US" sz="2500" dirty="0" smtClean="0"/>
              <a:t>-  </a:t>
            </a:r>
            <a:r>
              <a:rPr lang="en-US" sz="2500" dirty="0"/>
              <a:t>State Income Tax (line 5)                                                           </a:t>
            </a:r>
            <a:r>
              <a:rPr lang="en-US" sz="2500" dirty="0" smtClean="0"/>
              <a:t>5,000</a:t>
            </a:r>
            <a:endParaRPr lang="en-US" sz="2500" dirty="0"/>
          </a:p>
          <a:p>
            <a:pPr marL="86360" indent="0">
              <a:spcBef>
                <a:spcPts val="0"/>
              </a:spcBef>
              <a:buNone/>
            </a:pPr>
            <a:r>
              <a:rPr lang="en-US" sz="2500" dirty="0"/>
              <a:t>-  Property Taxes (line 6 before recoveries)                            </a:t>
            </a:r>
            <a:r>
              <a:rPr lang="en-US" sz="2500" dirty="0" smtClean="0"/>
              <a:t> 5,500                                     </a:t>
            </a:r>
            <a:r>
              <a:rPr lang="en-US" sz="2500" dirty="0"/>
              <a:t>-  Total of line 5 + 6 = 10500 (but capped at 10000)                                                                  </a:t>
            </a:r>
          </a:p>
          <a:p>
            <a:pPr marL="86360" indent="0">
              <a:spcBef>
                <a:spcPts val="0"/>
              </a:spcBef>
              <a:buNone/>
            </a:pPr>
            <a:r>
              <a:rPr lang="en-US" sz="2500" dirty="0"/>
              <a:t>-  Charity                                                                                          </a:t>
            </a:r>
            <a:r>
              <a:rPr lang="en-US" sz="2500" dirty="0" smtClean="0"/>
              <a:t>3,500</a:t>
            </a:r>
            <a:endParaRPr lang="en-US" sz="2500" dirty="0"/>
          </a:p>
          <a:p>
            <a:pPr marL="86360" indent="0">
              <a:spcBef>
                <a:spcPts val="0"/>
              </a:spcBef>
              <a:buNone/>
            </a:pPr>
            <a:r>
              <a:rPr lang="en-US" sz="2500" dirty="0"/>
              <a:t>-  Total Itemized Deductions                                                      </a:t>
            </a:r>
            <a:r>
              <a:rPr lang="en-US" sz="2500" b="1" dirty="0" smtClean="0"/>
              <a:t>13,500</a:t>
            </a:r>
            <a:r>
              <a:rPr lang="en-US" sz="2500" dirty="0" smtClean="0"/>
              <a:t>                                     </a:t>
            </a:r>
            <a:r>
              <a:rPr lang="en-US" sz="2500" dirty="0"/>
              <a:t>If Taxable Recoveries = 1000</a:t>
            </a:r>
          </a:p>
          <a:p>
            <a:pPr marL="6361" indent="0">
              <a:spcBef>
                <a:spcPts val="0"/>
              </a:spcBef>
              <a:buNone/>
            </a:pPr>
            <a:r>
              <a:rPr lang="en-US" sz="2500" dirty="0" smtClean="0"/>
              <a:t> -  </a:t>
            </a:r>
            <a:r>
              <a:rPr lang="en-US" sz="2500" dirty="0"/>
              <a:t>Netted Property Taxes (line 6 net of recoveries)                </a:t>
            </a:r>
            <a:r>
              <a:rPr lang="en-US" sz="2500" dirty="0" smtClean="0"/>
              <a:t>  4,500</a:t>
            </a:r>
            <a:endParaRPr lang="en-US" sz="2500" dirty="0"/>
          </a:p>
          <a:p>
            <a:pPr marL="86360" indent="0">
              <a:spcBef>
                <a:spcPts val="0"/>
              </a:spcBef>
              <a:buNone/>
            </a:pPr>
            <a:r>
              <a:rPr lang="en-US" sz="2500" dirty="0"/>
              <a:t>-  Total of Line 5 + 6 = 9500 (under cap)</a:t>
            </a:r>
          </a:p>
          <a:p>
            <a:pPr marL="6361" indent="0">
              <a:spcBef>
                <a:spcPts val="0"/>
              </a:spcBef>
              <a:buNone/>
            </a:pPr>
            <a:r>
              <a:rPr lang="en-US" sz="2500" dirty="0" smtClean="0"/>
              <a:t> -  </a:t>
            </a:r>
            <a:r>
              <a:rPr lang="en-US" sz="2500" dirty="0"/>
              <a:t>New Total Itemized Deductions                                             </a:t>
            </a:r>
            <a:r>
              <a:rPr lang="en-US" sz="2500" b="1" dirty="0" smtClean="0"/>
              <a:t>13,000</a:t>
            </a:r>
            <a:endParaRPr lang="en-US" sz="2500" b="1" dirty="0"/>
          </a:p>
          <a:p>
            <a:pPr marL="6361" indent="0">
              <a:spcBef>
                <a:spcPts val="0"/>
              </a:spcBef>
              <a:buNone/>
            </a:pPr>
            <a:r>
              <a:rPr lang="en-US" sz="2500" b="1" dirty="0"/>
              <a:t>TOTAL ITEMIZED DEDUCTIONS REDUCED BY 500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2" y="28835"/>
            <a:ext cx="10462589" cy="1143000"/>
          </a:xfrm>
        </p:spPr>
        <p:txBody>
          <a:bodyPr>
            <a:normAutofit fontScale="90000"/>
          </a:bodyPr>
          <a:lstStyle/>
          <a:p>
            <a:r>
              <a:rPr lang="en-US" sz="4500" dirty="0"/>
              <a:t>Examples:  Calculating Net Property Taxes on Schedule 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4288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 Temple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869</Words>
  <Application>Microsoft Office PowerPoint</Application>
  <PresentationFormat>Widescreen</PresentationFormat>
  <Paragraphs>95</Paragraphs>
  <Slides>11</Slides>
  <Notes>4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Noto Sans Symbols</vt:lpstr>
      <vt:lpstr>2018 Templet</vt:lpstr>
      <vt:lpstr>Other Income</vt:lpstr>
      <vt:lpstr>Other Income – NJ Topics</vt:lpstr>
      <vt:lpstr>NJ Gambling Income</vt:lpstr>
      <vt:lpstr>Property Tax Recoveries</vt:lpstr>
      <vt:lpstr>Is Rebate a Recovery?</vt:lpstr>
      <vt:lpstr>Why Change in Process from Last Year?</vt:lpstr>
      <vt:lpstr>Why Change in Process from Last Year? (cont’d)  </vt:lpstr>
      <vt:lpstr>Examples:  Calculating Net Property Taxes on Schedule A</vt:lpstr>
      <vt:lpstr>Examples:  Calculating Net Property Taxes on Schedule A</vt:lpstr>
      <vt:lpstr>Examples:  Calculating Net Property Taxes on Schedule A</vt:lpstr>
      <vt:lpstr>Cancellation of Credit Card Debt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Income</dc:title>
  <dc:creator>kathy</dc:creator>
  <cp:lastModifiedBy>kathy</cp:lastModifiedBy>
  <cp:revision>6</cp:revision>
  <dcterms:modified xsi:type="dcterms:W3CDTF">2018-11-11T14:15:51Z</dcterms:modified>
</cp:coreProperties>
</file>